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gle/5SFvipcfQHX3fuTY7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8C60CF-341B-47A9-AA07-D2084F7F68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s-ES" sz="8000" b="1" dirty="0"/>
              <a:t>Teatro</a:t>
            </a:r>
            <a:br>
              <a:rPr lang="es-ES" dirty="0"/>
            </a:br>
            <a:r>
              <a:rPr lang="es-ES" sz="3600" dirty="0" err="1">
                <a:solidFill>
                  <a:schemeClr val="accent1">
                    <a:lumMod val="75000"/>
                  </a:schemeClr>
                </a:solidFill>
              </a:rPr>
              <a:t>ies</a:t>
            </a:r>
            <a:r>
              <a:rPr lang="es-ES" sz="3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3600" dirty="0" err="1">
                <a:solidFill>
                  <a:schemeClr val="accent1">
                    <a:lumMod val="75000"/>
                  </a:schemeClr>
                </a:solidFill>
              </a:rPr>
              <a:t>joaquin</a:t>
            </a:r>
            <a:r>
              <a:rPr lang="es-ES" sz="3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3600" dirty="0" err="1">
                <a:solidFill>
                  <a:schemeClr val="accent1">
                    <a:lumMod val="75000"/>
                  </a:schemeClr>
                </a:solidFill>
              </a:rPr>
              <a:t>turina</a:t>
            </a:r>
            <a:endParaRPr lang="es-ES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85A5793-B4BC-462B-85B8-6DE72BCE338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s-ES" sz="3200" dirty="0"/>
              <a:t>enero – mayo 2022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59976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113393-BB9D-4726-B1AA-979702060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3593" y="764373"/>
            <a:ext cx="9952608" cy="1293028"/>
          </a:xfrm>
        </p:spPr>
        <p:txBody>
          <a:bodyPr>
            <a:normAutofit/>
          </a:bodyPr>
          <a:lstStyle/>
          <a:p>
            <a:r>
              <a:rPr lang="es-ES" sz="3600" dirty="0">
                <a:latin typeface="Gill Sans MT" panose="020B0502020104020203" pitchFamily="34" charset="0"/>
              </a:rPr>
              <a:t>¿por qué una actividad de teatro?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E5579C8-8241-48F1-AF2F-6DD2B0D7AC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Desde la AMPA del IES Joaquín Turina buscamos: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1. 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Elevar la autoestima de los participantes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.  Al tener que enfrentarse a un público, aunque sea el resto de la clase, los alumnos con menos confianza en sí mismos la construirán poco a poco.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2. 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Fomentar la socialización y la tolerancia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. Tendrán que cooperar para sacar la función adelante. Para ello tendrán que aprender a tratarse de manera cordial y a tolerar que otros puedan llegar a sobresalir.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3. 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Mejorar cualidades personales 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como son la creatividad, la expresión corporal, la memoria, el sentido espacial o la sensibilidad artística.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4.  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¡Que se diviertan!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00163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93CFC4-A00C-4916-B56C-5269772A5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3907" y="764373"/>
            <a:ext cx="9322293" cy="1293028"/>
          </a:xfrm>
        </p:spPr>
        <p:txBody>
          <a:bodyPr/>
          <a:lstStyle/>
          <a:p>
            <a:r>
              <a:rPr lang="es-ES" dirty="0">
                <a:latin typeface="Gill Sans MT" panose="020B0502020104020203" pitchFamily="34" charset="0"/>
              </a:rPr>
              <a:t>¿cuáles son nuestras propuestas?</a:t>
            </a:r>
            <a:endParaRPr lang="es-ES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06E9EFA1-1EC1-415E-B0A0-11031C2AF36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837678" y="2913681"/>
            <a:ext cx="2817389" cy="2780317"/>
          </a:xfrm>
          <a:prstGeom prst="rect">
            <a:avLst/>
          </a:prstGeom>
        </p:spPr>
      </p:pic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id="{DAAC56A3-EEDE-4CA0-8913-CC0016C4352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 bwMode="auto">
          <a:xfrm>
            <a:off x="6942339" y="2913681"/>
            <a:ext cx="3204838" cy="2889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2591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AC9BD7-DC80-4ED3-BE13-D8A266B2B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400" b="1" dirty="0"/>
              <a:t>Cuarta Pared</a:t>
            </a:r>
            <a:br>
              <a:rPr lang="es-ES" dirty="0"/>
            </a:br>
            <a:r>
              <a:rPr lang="es-ES" sz="2600" dirty="0"/>
              <a:t>Mucho más que Teatro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4AACAEF-5240-4B4A-88A2-23569EC026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7149" y="3966251"/>
            <a:ext cx="4851139" cy="3140920"/>
          </a:xfrm>
        </p:spPr>
        <p:txBody>
          <a:bodyPr/>
          <a:lstStyle/>
          <a:p>
            <a:pPr marL="0" indent="0">
              <a:lnSpc>
                <a:spcPct val="120000"/>
              </a:lnSpc>
              <a:buClr>
                <a:srgbClr val="B71E42"/>
              </a:buClr>
              <a:buSzPct val="100000"/>
              <a:buNone/>
              <a:defRPr/>
            </a:pPr>
            <a:r>
              <a:rPr kumimoji="0" lang="es-E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Arial" panose="020B0604020202020204" pitchFamily="34" charset="0"/>
              </a:rPr>
              <a:t>	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Arial" panose="020B0604020202020204" pitchFamily="34" charset="0"/>
              </a:rPr>
              <a:t>Actividad en español.</a:t>
            </a:r>
            <a:r>
              <a:rPr lang="es-ES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1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br>
              <a:rPr lang="es-ES" sz="1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es-ES" sz="1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s-ES" sz="1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	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Arial" panose="020B0604020202020204" pitchFamily="34" charset="0"/>
              </a:rPr>
              <a:t>Duración: 1,5 horas/semana.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52930E0-7411-4867-B48D-96C5A2C3E8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986" y="3964924"/>
            <a:ext cx="527713" cy="48507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2998A4DC-10BA-40DE-8832-4C02DF5F021A}"/>
              </a:ext>
            </a:extLst>
          </p:cNvPr>
          <p:cNvSpPr txBox="1"/>
          <p:nvPr/>
        </p:nvSpPr>
        <p:spPr>
          <a:xfrm>
            <a:off x="674703" y="2261972"/>
            <a:ext cx="10831497" cy="1393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Arial" panose="020B0604020202020204" pitchFamily="34" charset="0"/>
              </a:rPr>
              <a:t>Vinculan las clases a la riqueza del Teatro como Arte Total. Buscan experimentar con lenguajes tan variados como la música, el ritmo, el movimiento, el arte plástico, la caracterización de personajes, el vestuario o la literatura. Todas las creaciones de situaciones teatrales se realizan en equipos de trabajo sobre temáticas vinculadas al desarrollo en la vida y en la sociedad.  </a:t>
            </a:r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F31A7257-4E65-4A03-BD11-54559BAA1D6F}"/>
              </a:ext>
            </a:extLst>
          </p:cNvPr>
          <p:cNvSpPr txBox="1">
            <a:spLocks/>
          </p:cNvSpPr>
          <p:nvPr/>
        </p:nvSpPr>
        <p:spPr>
          <a:xfrm>
            <a:off x="5892321" y="3822428"/>
            <a:ext cx="5090836" cy="3140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Clr>
                <a:srgbClr val="B71E42"/>
              </a:buClr>
              <a:buSzPct val="100000"/>
              <a:buFont typeface="Arial" panose="020B0604020202020204" pitchFamily="34" charset="0"/>
              <a:buNone/>
              <a:defRPr/>
            </a:pPr>
            <a:r>
              <a:rPr lang="es-ES" sz="1700" dirty="0">
                <a:solidFill>
                  <a:prstClr val="black"/>
                </a:solidFill>
                <a:latin typeface="Gill Sans MT" panose="020B0502020104020203"/>
                <a:cs typeface="Arial" panose="020B0604020202020204" pitchFamily="34" charset="0"/>
              </a:rPr>
              <a:t> 	</a:t>
            </a:r>
            <a:r>
              <a:rPr lang="es-ES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Precio 31€ mes</a:t>
            </a:r>
            <a:r>
              <a:rPr lang="es-ES" sz="1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(Gestiona el cobro la 	escuela de teatro directamente)</a:t>
            </a:r>
          </a:p>
          <a:p>
            <a:pPr marL="0" indent="0">
              <a:lnSpc>
                <a:spcPct val="120000"/>
              </a:lnSpc>
              <a:buClr>
                <a:srgbClr val="B71E42"/>
              </a:buClr>
              <a:buSzPct val="100000"/>
              <a:buFont typeface="Arial" panose="020B0604020202020204" pitchFamily="34" charset="0"/>
              <a:buNone/>
              <a:defRPr/>
            </a:pPr>
            <a:r>
              <a:rPr lang="es-ES" sz="24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	Grupo mínimo 12 alumnos</a:t>
            </a:r>
            <a:r>
              <a:rPr lang="es-ES" sz="16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, 	máximo 18 alumnos por grupo.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327395A-D817-4214-A50A-FB2B8B0FBD16}"/>
              </a:ext>
            </a:extLst>
          </p:cNvPr>
          <p:cNvSpPr txBox="1"/>
          <p:nvPr/>
        </p:nvSpPr>
        <p:spPr>
          <a:xfrm>
            <a:off x="725517" y="5710060"/>
            <a:ext cx="10780683" cy="7698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20000"/>
              </a:lnSpc>
              <a:buClr>
                <a:srgbClr val="B71E42"/>
              </a:buClr>
              <a:buSzPct val="100000"/>
              <a:buFont typeface="Arial" panose="020B0604020202020204" pitchFamily="34" charset="0"/>
              <a:buNone/>
              <a:defRPr/>
            </a:pPr>
            <a:r>
              <a:rPr lang="es-ES" sz="1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Representan una </a:t>
            </a:r>
            <a:r>
              <a:rPr lang="es-ES" sz="18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obra creada desde cero por los alumnos sobre un tema de actualidad </a:t>
            </a:r>
            <a:r>
              <a:rPr lang="es-ES" sz="1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(</a:t>
            </a:r>
            <a:r>
              <a:rPr lang="es-ES" sz="18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bullying</a:t>
            </a:r>
            <a:r>
              <a:rPr lang="es-ES" sz="1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 RRSS..)</a:t>
            </a:r>
            <a:r>
              <a:rPr lang="es-ES" sz="2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lnSpc>
                <a:spcPct val="120000"/>
              </a:lnSpc>
              <a:buClr>
                <a:srgbClr val="B71E42"/>
              </a:buClr>
              <a:buSzPct val="100000"/>
              <a:buFont typeface="Arial" panose="020B0604020202020204" pitchFamily="34" charset="0"/>
              <a:buNone/>
              <a:defRPr/>
            </a:pPr>
            <a:r>
              <a:rPr lang="es-ES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</a:t>
            </a:r>
            <a:r>
              <a:rPr lang="es-ES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os alumnos crean la escenografía.</a:t>
            </a:r>
            <a:endParaRPr lang="es-ES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07534E30-D1DA-45AE-B96C-3C5E7800FB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600" y="4706135"/>
            <a:ext cx="546484" cy="541732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44BC1826-37A6-4D33-B424-456A568503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9424" y="3964924"/>
            <a:ext cx="511021" cy="513115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D88EE6CE-C810-4D5B-8A2E-5565C30DE4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7681" y="4745702"/>
            <a:ext cx="459697" cy="462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0679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AC9BD7-DC80-4ED3-BE13-D8A266B2B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400" b="1" dirty="0" err="1"/>
              <a:t>Face</a:t>
            </a:r>
            <a:r>
              <a:rPr lang="es-ES" sz="4400" b="1" dirty="0"/>
              <a:t> </a:t>
            </a:r>
            <a:r>
              <a:rPr lang="es-ES" sz="4400" b="1" dirty="0" err="1"/>
              <a:t>to</a:t>
            </a:r>
            <a:r>
              <a:rPr lang="es-ES" sz="4400" b="1" dirty="0"/>
              <a:t> </a:t>
            </a:r>
            <a:r>
              <a:rPr lang="es-ES" sz="4400" b="1" dirty="0" err="1"/>
              <a:t>face</a:t>
            </a:r>
            <a:br>
              <a:rPr lang="es-ES" dirty="0"/>
            </a:br>
            <a:r>
              <a:rPr lang="es-ES" sz="3200" dirty="0" err="1"/>
              <a:t>theatre</a:t>
            </a:r>
            <a:r>
              <a:rPr lang="es-ES" sz="3200" dirty="0"/>
              <a:t> </a:t>
            </a:r>
            <a:r>
              <a:rPr lang="es-ES" sz="3200" dirty="0" err="1"/>
              <a:t>company</a:t>
            </a:r>
            <a:endParaRPr lang="es-ES" sz="32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4AACAEF-5240-4B4A-88A2-23569EC026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7149" y="3966251"/>
            <a:ext cx="4851139" cy="3140920"/>
          </a:xfrm>
        </p:spPr>
        <p:txBody>
          <a:bodyPr/>
          <a:lstStyle/>
          <a:p>
            <a:pPr marL="0" indent="0">
              <a:lnSpc>
                <a:spcPct val="120000"/>
              </a:lnSpc>
              <a:buClr>
                <a:srgbClr val="B71E42"/>
              </a:buClr>
              <a:buSzPct val="100000"/>
              <a:buNone/>
              <a:defRPr/>
            </a:pPr>
            <a:r>
              <a:rPr kumimoji="0" lang="es-E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Arial" panose="020B0604020202020204" pitchFamily="34" charset="0"/>
              </a:rPr>
              <a:t>	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Arial" panose="020B0604020202020204" pitchFamily="34" charset="0"/>
              </a:rPr>
              <a:t>Actividad en inglés.</a:t>
            </a:r>
            <a:r>
              <a:rPr lang="es-ES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1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br>
              <a:rPr lang="es-ES" sz="1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es-ES" sz="1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s-ES" sz="1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	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Arial" panose="020B0604020202020204" pitchFamily="34" charset="0"/>
              </a:rPr>
              <a:t>Duración: 2 horas/semana.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endParaRPr lang="es-ES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998A4DC-10BA-40DE-8832-4C02DF5F021A}"/>
              </a:ext>
            </a:extLst>
          </p:cNvPr>
          <p:cNvSpPr txBox="1"/>
          <p:nvPr/>
        </p:nvSpPr>
        <p:spPr>
          <a:xfrm>
            <a:off x="674703" y="2261972"/>
            <a:ext cx="10831497" cy="10613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es-ES" sz="1800" b="0" i="0" u="none" strike="noStrike" baseline="0" dirty="0">
                <a:latin typeface="Gill Sans MT" panose="020B0502020104020203" pitchFamily="34" charset="0"/>
              </a:rPr>
              <a:t>Durante el curso los participantes aprenderán una adaptación de un musical conocido de Broadway completa, con vestuario, maquillaje, escenografía y </a:t>
            </a:r>
            <a:r>
              <a:rPr lang="es-ES" sz="1800" b="0" i="0" u="none" strike="noStrike" baseline="0" dirty="0" err="1">
                <a:latin typeface="Gill Sans MT" panose="020B0502020104020203" pitchFamily="34" charset="0"/>
              </a:rPr>
              <a:t>atrezzo</a:t>
            </a:r>
            <a:r>
              <a:rPr lang="es-ES" sz="1800" b="0" i="0" u="none" strike="noStrike" baseline="0" dirty="0">
                <a:latin typeface="Gill Sans MT" panose="020B0502020104020203" pitchFamily="34" charset="0"/>
              </a:rPr>
              <a:t>. Necesitaríamos actores/actrices, cantantes, diseñadores de escenografía y de vestuario, y guionistas. Todos son bienvenidos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F31A7257-4E65-4A03-BD11-54559BAA1D6F}"/>
              </a:ext>
            </a:extLst>
          </p:cNvPr>
          <p:cNvSpPr txBox="1">
            <a:spLocks/>
          </p:cNvSpPr>
          <p:nvPr/>
        </p:nvSpPr>
        <p:spPr>
          <a:xfrm>
            <a:off x="5892321" y="3822428"/>
            <a:ext cx="5090836" cy="3140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Clr>
                <a:srgbClr val="B71E42"/>
              </a:buClr>
              <a:buSzPct val="100000"/>
              <a:buFont typeface="Arial" panose="020B0604020202020204" pitchFamily="34" charset="0"/>
              <a:buNone/>
              <a:defRPr/>
            </a:pPr>
            <a:r>
              <a:rPr lang="es-ES" sz="1700" dirty="0">
                <a:solidFill>
                  <a:prstClr val="black"/>
                </a:solidFill>
                <a:latin typeface="Gill Sans MT" panose="020B0502020104020203"/>
                <a:cs typeface="Arial" panose="020B0604020202020204" pitchFamily="34" charset="0"/>
              </a:rPr>
              <a:t> 	</a:t>
            </a:r>
            <a:r>
              <a:rPr lang="es-ES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Precio 150€ curso</a:t>
            </a:r>
            <a:r>
              <a:rPr lang="es-ES" sz="1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(30€ mes. Gestiona 	el cobro la 	AMPA)</a:t>
            </a:r>
          </a:p>
          <a:p>
            <a:pPr marL="0" indent="0">
              <a:lnSpc>
                <a:spcPct val="120000"/>
              </a:lnSpc>
              <a:buClr>
                <a:srgbClr val="B71E42"/>
              </a:buClr>
              <a:buSzPct val="100000"/>
              <a:buFont typeface="Arial" panose="020B0604020202020204" pitchFamily="34" charset="0"/>
              <a:buNone/>
              <a:defRPr/>
            </a:pPr>
            <a:r>
              <a:rPr lang="es-ES" sz="24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	Grupo mínimo 7 alumnos</a:t>
            </a:r>
            <a:r>
              <a:rPr lang="es-ES" sz="16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, 	máximo 20 alumnos por grupo.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327395A-D817-4214-A50A-FB2B8B0FBD16}"/>
              </a:ext>
            </a:extLst>
          </p:cNvPr>
          <p:cNvSpPr txBox="1"/>
          <p:nvPr/>
        </p:nvSpPr>
        <p:spPr>
          <a:xfrm>
            <a:off x="725517" y="5710060"/>
            <a:ext cx="1078068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Representan una </a:t>
            </a:r>
            <a:r>
              <a:rPr lang="es-E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obra a elegir entre varias propuestas y ellos mismos la adaptan</a:t>
            </a:r>
            <a:r>
              <a:rPr lang="es-E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L</a:t>
            </a:r>
            <a:r>
              <a:rPr lang="es-E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os alumnos crean la escenografía.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07534E30-D1DA-45AE-B96C-3C5E7800FB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600" y="4706135"/>
            <a:ext cx="546484" cy="541732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44BC1826-37A6-4D33-B424-456A568503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9424" y="3964924"/>
            <a:ext cx="511021" cy="513115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D88EE6CE-C810-4D5B-8A2E-5565C30DE4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7681" y="4745702"/>
            <a:ext cx="459697" cy="46259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B2E861A-945B-405C-AC2F-23CD141AF3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5955" y="4088321"/>
            <a:ext cx="546483" cy="502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635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5EABD3E2-04A1-438E-9A7D-C498EC2BF8D8}"/>
              </a:ext>
            </a:extLst>
          </p:cNvPr>
          <p:cNvSpPr txBox="1"/>
          <p:nvPr/>
        </p:nvSpPr>
        <p:spPr>
          <a:xfrm>
            <a:off x="1044606" y="1020047"/>
            <a:ext cx="10102787" cy="3825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La actividad se desarrollará en el </a:t>
            </a:r>
            <a:r>
              <a:rPr kumimoji="0" lang="es-E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salón de actos </a:t>
            </a:r>
            <a:r>
              <a:rPr kumimoji="0" lang="es-E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del instituto.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Al finalizar el curso representarán una </a:t>
            </a:r>
            <a:r>
              <a:rPr kumimoji="0" lang="es-ES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función</a:t>
            </a:r>
            <a:r>
              <a:rPr kumimoji="0" lang="es-E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.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La </a:t>
            </a:r>
            <a:r>
              <a:rPr kumimoji="0" lang="es-E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fecha límite de inscripción 22 de diciembre</a:t>
            </a:r>
            <a:r>
              <a:rPr kumimoji="0" lang="es-E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.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Las plazas se cubrirán por </a:t>
            </a:r>
            <a:r>
              <a:rPr kumimoji="0" lang="es-E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riguroso orden de inscripción</a:t>
            </a:r>
            <a:r>
              <a:rPr kumimoji="0" lang="es-E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.  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La inscripción se hará cumplimentando correo/formulario que estará disponible al finalizar esta sesión.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En este formulario/correo se indicará la opción preferida (Cuarta pared/ Face2Face), si se formase grupo mínimo podrían realizarse ambas.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Está previsto realizar la actividad los viernes a partir de las 15:30. El único día que ningún grupo tiene 7ª hora, pero puede modificarse en función de las preferencias de los inscritos. </a:t>
            </a:r>
          </a:p>
        </p:txBody>
      </p:sp>
    </p:spTree>
    <p:extLst>
      <p:ext uri="{BB962C8B-B14F-4D97-AF65-F5344CB8AC3E}">
        <p14:creationId xmlns:p14="http://schemas.microsoft.com/office/powerpoint/2010/main" val="3698686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8FA30941-E39B-43C7-95CC-95EF9CC682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5718" y="3429000"/>
            <a:ext cx="4238625" cy="2257425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8ECDA7AA-27FC-42F7-A6B3-CBF7E4948C40}"/>
              </a:ext>
            </a:extLst>
          </p:cNvPr>
          <p:cNvSpPr txBox="1"/>
          <p:nvPr/>
        </p:nvSpPr>
        <p:spPr>
          <a:xfrm>
            <a:off x="4154750" y="1500326"/>
            <a:ext cx="40605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u="sng" dirty="0">
                <a:latin typeface="Calibri" panose="020F0502020204030204" pitchFamily="34" charset="0"/>
                <a:ea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INSCRIPCION ACTIVIDAD TEATRO</a:t>
            </a:r>
          </a:p>
          <a:p>
            <a:pPr algn="ctr"/>
            <a:r>
              <a:rPr lang="es-ES" u="sng" dirty="0">
                <a:latin typeface="Calibri" panose="020F0502020204030204" pitchFamily="34" charset="0"/>
                <a:ea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http://familiasturina.es/</a:t>
            </a:r>
          </a:p>
          <a:p>
            <a:pPr algn="ctr"/>
            <a:r>
              <a:rPr lang="es-ES" u="sng" dirty="0">
                <a:solidFill>
                  <a:srgbClr val="EA5A0C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s-ES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https://forms.gle/5SFvipcfQHX3fuTY7</a:t>
            </a: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06370042"/>
      </p:ext>
    </p:extLst>
  </p:cSld>
  <p:clrMapOvr>
    <a:masterClrMapping/>
  </p:clrMapOvr>
</p:sld>
</file>

<file path=ppt/theme/theme1.xml><?xml version="1.0" encoding="utf-8"?>
<a:theme xmlns:a="http://schemas.openxmlformats.org/drawingml/2006/main" name="Estela de condensación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TM04033937[[fn=Estela de condensación]]</Template>
  <TotalTime>120</TotalTime>
  <Words>538</Words>
  <Application>Microsoft Office PowerPoint</Application>
  <PresentationFormat>Panorámica</PresentationFormat>
  <Paragraphs>34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Arial</vt:lpstr>
      <vt:lpstr>Calibri</vt:lpstr>
      <vt:lpstr>Century Gothic</vt:lpstr>
      <vt:lpstr>Gill Sans MT</vt:lpstr>
      <vt:lpstr>Estela de condensación</vt:lpstr>
      <vt:lpstr>Teatro ies joaquin turina</vt:lpstr>
      <vt:lpstr>¿por qué una actividad de teatro?</vt:lpstr>
      <vt:lpstr>¿cuáles son nuestras propuestas?</vt:lpstr>
      <vt:lpstr>Cuarta Pared Mucho más que Teatro</vt:lpstr>
      <vt:lpstr>Face to face theatre company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Teatro ies joaquin turina</dc:title>
  <dc:creator>LENOVO</dc:creator>
  <cp:lastModifiedBy>LENOVO</cp:lastModifiedBy>
  <cp:revision>11</cp:revision>
  <dcterms:created xsi:type="dcterms:W3CDTF">2021-12-19T19:27:57Z</dcterms:created>
  <dcterms:modified xsi:type="dcterms:W3CDTF">2021-12-20T18:11:57Z</dcterms:modified>
</cp:coreProperties>
</file>